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handoutMasterIdLst>
    <p:handoutMasterId r:id="rId40"/>
  </p:handoutMasterIdLst>
  <p:sldIdLst>
    <p:sldId id="303" r:id="rId2"/>
    <p:sldId id="580" r:id="rId3"/>
    <p:sldId id="440" r:id="rId4"/>
    <p:sldId id="415" r:id="rId5"/>
    <p:sldId id="585" r:id="rId6"/>
    <p:sldId id="584" r:id="rId7"/>
    <p:sldId id="425" r:id="rId8"/>
    <p:sldId id="417" r:id="rId9"/>
    <p:sldId id="427" r:id="rId10"/>
    <p:sldId id="431" r:id="rId11"/>
    <p:sldId id="428" r:id="rId12"/>
    <p:sldId id="471" r:id="rId13"/>
    <p:sldId id="586" r:id="rId14"/>
    <p:sldId id="587" r:id="rId15"/>
    <p:sldId id="468" r:id="rId16"/>
    <p:sldId id="553" r:id="rId17"/>
    <p:sldId id="487" r:id="rId18"/>
    <p:sldId id="374" r:id="rId19"/>
    <p:sldId id="316" r:id="rId20"/>
    <p:sldId id="319" r:id="rId21"/>
    <p:sldId id="433" r:id="rId22"/>
    <p:sldId id="346" r:id="rId23"/>
    <p:sldId id="359" r:id="rId24"/>
    <p:sldId id="361" r:id="rId25"/>
    <p:sldId id="362" r:id="rId26"/>
    <p:sldId id="363" r:id="rId27"/>
    <p:sldId id="364" r:id="rId28"/>
    <p:sldId id="565" r:id="rId29"/>
    <p:sldId id="573" r:id="rId30"/>
    <p:sldId id="541" r:id="rId31"/>
    <p:sldId id="492" r:id="rId32"/>
    <p:sldId id="582" r:id="rId33"/>
    <p:sldId id="360" r:id="rId34"/>
    <p:sldId id="581" r:id="rId35"/>
    <p:sldId id="563" r:id="rId36"/>
    <p:sldId id="567" r:id="rId37"/>
    <p:sldId id="583" r:id="rId3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70"/>
    <p:restoredTop sz="89614"/>
  </p:normalViewPr>
  <p:slideViewPr>
    <p:cSldViewPr snapToGrid="0" snapToObjects="1">
      <p:cViewPr varScale="1">
        <p:scale>
          <a:sx n="117" d="100"/>
          <a:sy n="117" d="100"/>
        </p:scale>
        <p:origin x="360" y="168"/>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10/28/21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10/28/21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will meet back together in a minute to see if we can fix this code together.</a:t>
            </a:r>
          </a:p>
          <a:p>
            <a:endParaRPr lang="en-US" b="0" dirty="0"/>
          </a:p>
          <a:p>
            <a:r>
              <a:rPr lang="en-US" b="0" dirty="0"/>
              <a:t>Hint:  There are a total of 5 mistakes.</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806098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you will need more help than the R help feature provides.</a:t>
            </a:r>
          </a:p>
          <a:p>
            <a:endParaRPr lang="en-US" dirty="0"/>
          </a:p>
          <a:p>
            <a:r>
              <a:rPr lang="en-US" dirty="0"/>
              <a:t>There are many wonderful freely available resources on the internet to assist you.</a:t>
            </a:r>
          </a:p>
          <a:p>
            <a:endParaRPr lang="en-US" dirty="0"/>
          </a:p>
          <a:p>
            <a:r>
              <a:rPr lang="en-US" dirty="0"/>
              <a:t>Chances are others have tackled similar challenges.  A quick internet or forum search can often provide an answer.</a:t>
            </a:r>
          </a:p>
          <a:p>
            <a:endParaRPr lang="en-US" dirty="0"/>
          </a:p>
          <a:p>
            <a:r>
              <a:rPr lang="en-US" dirty="0"/>
              <a:t>The folks at RStudio have developed a number of cheat sheets which are great references.  Many of us keep printed copies of these near our desks for the features and tools we use most.</a:t>
            </a:r>
          </a:p>
          <a:p>
            <a:endParaRPr lang="en-US" dirty="0"/>
          </a:p>
          <a:p>
            <a:r>
              <a:rPr lang="en-US" dirty="0"/>
              <a:t>Also, there are a number of great reference books out there.  One of our favorites is R for Data Science.  It is freely available online and print copies are available also.</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788823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19</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a:t>
            </a:r>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a:t>Previously we talked about the absolute value and sequence functions.</a:t>
            </a:r>
          </a:p>
          <a:p>
            <a:pPr marL="171450" indent="-171450">
              <a:buFontTx/>
              <a:buChar char="-"/>
            </a:pPr>
            <a:endParaRPr lang="en-US" baseline="0" dirty="0"/>
          </a:p>
          <a:p>
            <a:pPr marL="171450" indent="-171450">
              <a:buFontTx/>
              <a:buChar char="-"/>
            </a:pPr>
            <a:r>
              <a:rPr lang="en-US" baseline="0" dirty="0" err="1"/>
              <a:t>read_csv</a:t>
            </a:r>
            <a:r>
              <a:rPr lang="en-US" baseline="0" dirty="0"/>
              <a:t>() is also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766748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(remember the multiple arguments of the sequence function). We’ll see additional examples of this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401665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573228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execute our code by pressing the play button, the answer is returned below the code chunk.</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1" baseline="0" dirty="0" err="1"/>
              <a:t>seq</a:t>
            </a:r>
            <a:r>
              <a:rPr lang="en-US" b="1" baseline="0" dirty="0"/>
              <a:t>()</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You can execute code without assigning it to an object however the output is not stored for future use.  If you want to revisit or reference the output of a particular line of code, assign it to an object using the assignment operator </a:t>
            </a:r>
            <a:r>
              <a:rPr lang="en-US" b="1" baseline="0" dirty="0"/>
              <a:t>&lt;-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create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62557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10/28/21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10/28/21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10/28/21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10/28/21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10/28/21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10/28/21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r4ds.had.co.nz/"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tiff"/><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43.tiff"/><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tiff"/></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Coding Basics and Importing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Lesson 2</a:t>
            </a:r>
          </a:p>
          <a:p>
            <a:r>
              <a:rPr lang="en-US" sz="3200" dirty="0"/>
              <a:t>DLMP Fall 2021</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2A5A0BD8-96A5-9E4F-AD1C-FD8E8BDDCFCA}"/>
              </a:ext>
            </a:extLst>
          </p:cNvPr>
          <p:cNvPicPr>
            <a:picLocks noChangeAspect="1"/>
          </p:cNvPicPr>
          <p:nvPr/>
        </p:nvPicPr>
        <p:blipFill>
          <a:blip r:embed="rId3"/>
          <a:stretch>
            <a:fillRect/>
          </a:stretch>
        </p:blipFill>
        <p:spPr>
          <a:xfrm>
            <a:off x="6680200" y="3977032"/>
            <a:ext cx="4064000" cy="2413000"/>
          </a:xfrm>
          <a:prstGeom prst="rect">
            <a:avLst/>
          </a:prstGeom>
        </p:spPr>
      </p:pic>
      <p:pic>
        <p:nvPicPr>
          <p:cNvPr id="9" name="Picture 8">
            <a:extLst>
              <a:ext uri="{FF2B5EF4-FFF2-40B4-BE49-F238E27FC236}">
                <a16:creationId xmlns:a16="http://schemas.microsoft.com/office/drawing/2014/main" id="{F02A1889-69C5-4E4D-8AE7-A71A18A9B349}"/>
              </a:ext>
            </a:extLst>
          </p:cNvPr>
          <p:cNvPicPr>
            <a:picLocks noChangeAspect="1"/>
          </p:cNvPicPr>
          <p:nvPr/>
        </p:nvPicPr>
        <p:blipFill>
          <a:blip r:embed="rId4"/>
          <a:stretch>
            <a:fillRect/>
          </a:stretch>
        </p:blipFill>
        <p:spPr>
          <a:xfrm>
            <a:off x="1447801" y="3977032"/>
            <a:ext cx="4064000" cy="2413000"/>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422400"/>
            <a:ext cx="9720072" cy="3994151"/>
          </a:xfrm>
        </p:spPr>
        <p:txBody>
          <a:bodyPr>
            <a:normAutofit/>
          </a:bodyPr>
          <a:lstStyle/>
          <a:p>
            <a:pPr marL="0" indent="0">
              <a:buNone/>
            </a:pPr>
            <a:r>
              <a:rPr lang="en-US" sz="2400" dirty="0"/>
              <a:t>I’ve written some code to create a sequence from 0 to 500 in increments of 25 called sequence_of_25s.  Ultimately I want to calculate the median value of this sequence.  Unfortunately I’ve made some mistakes in my code and I am hoping you can help me find them.</a:t>
            </a:r>
          </a:p>
          <a:p>
            <a:pPr marL="0" indent="0">
              <a:buNone/>
            </a:pPr>
            <a:endParaRPr lang="en-US" sz="2400" dirty="0"/>
          </a:p>
          <a:p>
            <a:pPr marL="0" indent="0">
              <a:buNone/>
            </a:pPr>
            <a:endParaRPr lang="en-US" sz="2400" dirty="0"/>
          </a:p>
        </p:txBody>
      </p:sp>
      <p:pic>
        <p:nvPicPr>
          <p:cNvPr id="12" name="Picture 11">
            <a:extLst>
              <a:ext uri="{FF2B5EF4-FFF2-40B4-BE49-F238E27FC236}">
                <a16:creationId xmlns:a16="http://schemas.microsoft.com/office/drawing/2014/main" id="{404CF291-1B63-434A-9287-0F3809FAFC95}"/>
              </a:ext>
            </a:extLst>
          </p:cNvPr>
          <p:cNvPicPr>
            <a:picLocks noChangeAspect="1"/>
          </p:cNvPicPr>
          <p:nvPr/>
        </p:nvPicPr>
        <p:blipFill>
          <a:blip r:embed="rId3"/>
          <a:stretch>
            <a:fillRect/>
          </a:stretch>
        </p:blipFill>
        <p:spPr>
          <a:xfrm>
            <a:off x="2609850" y="3156967"/>
            <a:ext cx="6337300" cy="3505200"/>
          </a:xfrm>
          <a:prstGeom prst="rect">
            <a:avLst/>
          </a:prstGeom>
        </p:spPr>
      </p:pic>
    </p:spTree>
    <p:extLst>
      <p:ext uri="{BB962C8B-B14F-4D97-AF65-F5344CB8AC3E}">
        <p14:creationId xmlns:p14="http://schemas.microsoft.com/office/powerpoint/2010/main" val="2384464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3B7DF-1536-9F40-8A42-286CDD419D58}"/>
              </a:ext>
            </a:extLst>
          </p:cNvPr>
          <p:cNvSpPr>
            <a:spLocks noGrp="1"/>
          </p:cNvSpPr>
          <p:nvPr>
            <p:ph type="title"/>
          </p:nvPr>
        </p:nvSpPr>
        <p:spPr/>
        <p:txBody>
          <a:bodyPr/>
          <a:lstStyle/>
          <a:p>
            <a:r>
              <a:rPr lang="en-US" dirty="0"/>
              <a:t>Common functions: combine values into a vector</a:t>
            </a:r>
          </a:p>
        </p:txBody>
      </p:sp>
      <p:sp>
        <p:nvSpPr>
          <p:cNvPr id="3" name="Content Placeholder 2">
            <a:extLst>
              <a:ext uri="{FF2B5EF4-FFF2-40B4-BE49-F238E27FC236}">
                <a16:creationId xmlns:a16="http://schemas.microsoft.com/office/drawing/2014/main" id="{CAA03D0F-9885-744C-9261-727002922D62}"/>
              </a:ext>
            </a:extLst>
          </p:cNvPr>
          <p:cNvSpPr>
            <a:spLocks noGrp="1"/>
          </p:cNvSpPr>
          <p:nvPr>
            <p:ph idx="1"/>
          </p:nvPr>
        </p:nvSpPr>
        <p:spPr>
          <a:xfrm>
            <a:off x="1024127" y="4773169"/>
            <a:ext cx="9720073" cy="1981215"/>
          </a:xfrm>
        </p:spPr>
        <p:txBody>
          <a:bodyPr>
            <a:normAutofit lnSpcReduction="10000"/>
          </a:bodyPr>
          <a:lstStyle/>
          <a:p>
            <a:pPr>
              <a:buFont typeface="Arial" panose="020B0604020202020204" pitchFamily="34" charset="0"/>
              <a:buChar char="•"/>
            </a:pPr>
            <a:r>
              <a:rPr lang="en-US" sz="3200" dirty="0"/>
              <a:t>Create an object called </a:t>
            </a:r>
            <a:r>
              <a:rPr lang="en-US" sz="3200" dirty="0" err="1"/>
              <a:t>short_vector</a:t>
            </a:r>
            <a:r>
              <a:rPr lang="en-US" sz="3200" dirty="0"/>
              <a:t> and store a vector containing 1 through 5</a:t>
            </a:r>
          </a:p>
          <a:p>
            <a:pPr>
              <a:buFont typeface="Arial" panose="020B0604020202020204" pitchFamily="34" charset="0"/>
              <a:buChar char="•"/>
            </a:pPr>
            <a:r>
              <a:rPr lang="en-US" sz="3200" dirty="0"/>
              <a:t>Think of this vector as a column of numbers you can apply functions/perform calculations on</a:t>
            </a:r>
          </a:p>
        </p:txBody>
      </p:sp>
      <p:grpSp>
        <p:nvGrpSpPr>
          <p:cNvPr id="4" name="Group 3">
            <a:extLst>
              <a:ext uri="{FF2B5EF4-FFF2-40B4-BE49-F238E27FC236}">
                <a16:creationId xmlns:a16="http://schemas.microsoft.com/office/drawing/2014/main" id="{82CA2E71-230F-474C-8022-AE7CC49EB1AE}"/>
              </a:ext>
            </a:extLst>
          </p:cNvPr>
          <p:cNvGrpSpPr/>
          <p:nvPr/>
        </p:nvGrpSpPr>
        <p:grpSpPr>
          <a:xfrm>
            <a:off x="2131018" y="3710938"/>
            <a:ext cx="7506289" cy="655320"/>
            <a:chOff x="2080825" y="3162925"/>
            <a:chExt cx="8090003" cy="655320"/>
          </a:xfrm>
        </p:grpSpPr>
        <p:sp>
          <p:nvSpPr>
            <p:cNvPr id="5" name="Rectangle 4">
              <a:extLst>
                <a:ext uri="{FF2B5EF4-FFF2-40B4-BE49-F238E27FC236}">
                  <a16:creationId xmlns:a16="http://schemas.microsoft.com/office/drawing/2014/main" id="{B2DB374B-C4BA-DC41-80A4-F8E8D691588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6C6B36A-D639-014B-BC51-DABB6212C6AC}"/>
                </a:ext>
              </a:extLst>
            </p:cNvPr>
            <p:cNvSpPr txBox="1"/>
            <p:nvPr/>
          </p:nvSpPr>
          <p:spPr>
            <a:xfrm>
              <a:off x="2080826" y="3235065"/>
              <a:ext cx="8090002" cy="523220"/>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short_vector</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a:latin typeface="Monaco" charset="0"/>
                  <a:ea typeface="Monaco" charset="0"/>
                  <a:cs typeface="Monaco" charset="0"/>
                </a:rPr>
                <a:t>c</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1, 2, 3, 4, 5</a:t>
              </a:r>
              <a:r>
                <a:rPr lang="en-US" sz="2800" dirty="0">
                  <a:latin typeface="Monaco" charset="0"/>
                  <a:ea typeface="Monaco" charset="0"/>
                  <a:cs typeface="Monaco" charset="0"/>
                </a:rPr>
                <a:t>)</a:t>
              </a:r>
            </a:p>
          </p:txBody>
        </p:sp>
      </p:grpSp>
      <p:grpSp>
        <p:nvGrpSpPr>
          <p:cNvPr id="10" name="Group 9">
            <a:extLst>
              <a:ext uri="{FF2B5EF4-FFF2-40B4-BE49-F238E27FC236}">
                <a16:creationId xmlns:a16="http://schemas.microsoft.com/office/drawing/2014/main" id="{5E3AF664-BB29-254B-B0C8-C5A501424915}"/>
              </a:ext>
            </a:extLst>
          </p:cNvPr>
          <p:cNvGrpSpPr/>
          <p:nvPr/>
        </p:nvGrpSpPr>
        <p:grpSpPr>
          <a:xfrm>
            <a:off x="4807936" y="1951319"/>
            <a:ext cx="2365216" cy="1692771"/>
            <a:chOff x="1322364" y="4528478"/>
            <a:chExt cx="1503814" cy="1301318"/>
          </a:xfrm>
        </p:grpSpPr>
        <p:sp>
          <p:nvSpPr>
            <p:cNvPr id="11" name="Rounded Rectangular Callout 10">
              <a:extLst>
                <a:ext uri="{FF2B5EF4-FFF2-40B4-BE49-F238E27FC236}">
                  <a16:creationId xmlns:a16="http://schemas.microsoft.com/office/drawing/2014/main" id="{696E7DF4-FE7A-B34B-9646-E0BC36F53EA2}"/>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4274435-2057-C240-A16B-866071E785EF}"/>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3" name="Group 12">
            <a:extLst>
              <a:ext uri="{FF2B5EF4-FFF2-40B4-BE49-F238E27FC236}">
                <a16:creationId xmlns:a16="http://schemas.microsoft.com/office/drawing/2014/main" id="{65FD2BA9-6E19-584C-BF7A-350E0A6EE1F1}"/>
              </a:ext>
            </a:extLst>
          </p:cNvPr>
          <p:cNvGrpSpPr/>
          <p:nvPr/>
        </p:nvGrpSpPr>
        <p:grpSpPr>
          <a:xfrm>
            <a:off x="7352227" y="1920542"/>
            <a:ext cx="2365216" cy="1692772"/>
            <a:chOff x="1322364" y="4528478"/>
            <a:chExt cx="1503814" cy="1301319"/>
          </a:xfrm>
        </p:grpSpPr>
        <p:sp>
          <p:nvSpPr>
            <p:cNvPr id="14" name="Rounded Rectangular Callout 13">
              <a:extLst>
                <a:ext uri="{FF2B5EF4-FFF2-40B4-BE49-F238E27FC236}">
                  <a16:creationId xmlns:a16="http://schemas.microsoft.com/office/drawing/2014/main" id="{5233DFC5-DA82-5543-AD77-E7582267326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B742E9-4E1D-7A4B-9FC3-D71914EA39D8}"/>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34CEE4D5-D7DA-DD42-AF71-2C3BA4529938}"/>
              </a:ext>
            </a:extLst>
          </p:cNvPr>
          <p:cNvGrpSpPr/>
          <p:nvPr/>
        </p:nvGrpSpPr>
        <p:grpSpPr>
          <a:xfrm>
            <a:off x="2131018" y="1920542"/>
            <a:ext cx="2365216" cy="1754326"/>
            <a:chOff x="1968398" y="1876487"/>
            <a:chExt cx="2365216" cy="1754326"/>
          </a:xfrm>
        </p:grpSpPr>
        <p:sp>
          <p:nvSpPr>
            <p:cNvPr id="17" name="Rounded Rectangular Callout 16">
              <a:extLst>
                <a:ext uri="{FF2B5EF4-FFF2-40B4-BE49-F238E27FC236}">
                  <a16:creationId xmlns:a16="http://schemas.microsoft.com/office/drawing/2014/main" id="{7656F25B-FA34-C944-A0AC-D0D9735D606F}"/>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F7456EF-A0BB-1949-9D11-02084390B845}"/>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4186823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0091-261A-A744-9325-2EE9358A8C33}"/>
              </a:ext>
            </a:extLst>
          </p:cNvPr>
          <p:cNvSpPr>
            <a:spLocks noGrp="1"/>
          </p:cNvSpPr>
          <p:nvPr>
            <p:ph type="title"/>
          </p:nvPr>
        </p:nvSpPr>
        <p:spPr/>
        <p:txBody>
          <a:bodyPr/>
          <a:lstStyle/>
          <a:p>
            <a:r>
              <a:rPr lang="en-US" dirty="0"/>
              <a:t>Common functions: simple statistics</a:t>
            </a:r>
          </a:p>
        </p:txBody>
      </p:sp>
      <p:pic>
        <p:nvPicPr>
          <p:cNvPr id="5" name="Picture 4">
            <a:extLst>
              <a:ext uri="{FF2B5EF4-FFF2-40B4-BE49-F238E27FC236}">
                <a16:creationId xmlns:a16="http://schemas.microsoft.com/office/drawing/2014/main" id="{AC71368C-88D2-8543-B6D6-EF679697EFC7}"/>
              </a:ext>
            </a:extLst>
          </p:cNvPr>
          <p:cNvPicPr>
            <a:picLocks noChangeAspect="1"/>
          </p:cNvPicPr>
          <p:nvPr/>
        </p:nvPicPr>
        <p:blipFill>
          <a:blip r:embed="rId2"/>
          <a:stretch>
            <a:fillRect/>
          </a:stretch>
        </p:blipFill>
        <p:spPr>
          <a:xfrm>
            <a:off x="638629" y="2461695"/>
            <a:ext cx="6586921" cy="3540470"/>
          </a:xfrm>
          <a:prstGeom prst="rect">
            <a:avLst/>
          </a:prstGeom>
        </p:spPr>
      </p:pic>
      <p:pic>
        <p:nvPicPr>
          <p:cNvPr id="7" name="Picture 6">
            <a:extLst>
              <a:ext uri="{FF2B5EF4-FFF2-40B4-BE49-F238E27FC236}">
                <a16:creationId xmlns:a16="http://schemas.microsoft.com/office/drawing/2014/main" id="{4466A61C-630D-EC4D-A277-B9569DB8A6F4}"/>
              </a:ext>
            </a:extLst>
          </p:cNvPr>
          <p:cNvPicPr>
            <a:picLocks noChangeAspect="1"/>
          </p:cNvPicPr>
          <p:nvPr/>
        </p:nvPicPr>
        <p:blipFill>
          <a:blip r:embed="rId3"/>
          <a:stretch>
            <a:fillRect/>
          </a:stretch>
        </p:blipFill>
        <p:spPr>
          <a:xfrm>
            <a:off x="5240563" y="2461695"/>
            <a:ext cx="6633175" cy="3540470"/>
          </a:xfrm>
          <a:prstGeom prst="rect">
            <a:avLst/>
          </a:prstGeom>
        </p:spPr>
      </p:pic>
    </p:spTree>
    <p:extLst>
      <p:ext uri="{BB962C8B-B14F-4D97-AF65-F5344CB8AC3E}">
        <p14:creationId xmlns:p14="http://schemas.microsoft.com/office/powerpoint/2010/main" val="1181661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23DC-810C-BC46-B29A-40841D731096}"/>
              </a:ext>
            </a:extLst>
          </p:cNvPr>
          <p:cNvSpPr>
            <a:spLocks noGrp="1"/>
          </p:cNvSpPr>
          <p:nvPr>
            <p:ph type="title"/>
          </p:nvPr>
        </p:nvSpPr>
        <p:spPr/>
        <p:txBody>
          <a:bodyPr/>
          <a:lstStyle/>
          <a:p>
            <a:r>
              <a:rPr lang="en-US" dirty="0"/>
              <a:t>How do I find out more about functions?</a:t>
            </a:r>
          </a:p>
        </p:txBody>
      </p:sp>
      <p:sp>
        <p:nvSpPr>
          <p:cNvPr id="4" name="Content Placeholder 2">
            <a:extLst>
              <a:ext uri="{FF2B5EF4-FFF2-40B4-BE49-F238E27FC236}">
                <a16:creationId xmlns:a16="http://schemas.microsoft.com/office/drawing/2014/main" id="{BE4A0995-790B-BA40-A9F1-AAFDA43FBB49}"/>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6" name="Content Placeholder 2">
            <a:extLst>
              <a:ext uri="{FF2B5EF4-FFF2-40B4-BE49-F238E27FC236}">
                <a16:creationId xmlns:a16="http://schemas.microsoft.com/office/drawing/2014/main" id="{C20FD25A-BC5D-3A46-A500-900AC74F13F2}"/>
              </a:ext>
            </a:extLst>
          </p:cNvPr>
          <p:cNvSpPr txBox="1">
            <a:spLocks/>
          </p:cNvSpPr>
          <p:nvPr/>
        </p:nvSpPr>
        <p:spPr>
          <a:xfrm>
            <a:off x="909828" y="4704849"/>
            <a:ext cx="9948672" cy="266264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Work Aids (RStudio Cheat Sheets:  https://</a:t>
            </a:r>
            <a:r>
              <a:rPr lang="en-US" sz="3200" dirty="0" err="1"/>
              <a:t>www.rstudio.com</a:t>
            </a:r>
            <a:r>
              <a:rPr lang="en-US" sz="3200" dirty="0"/>
              <a:t>/resources/</a:t>
            </a:r>
            <a:r>
              <a:rPr lang="en-US" sz="3200" dirty="0" err="1"/>
              <a:t>cheatsheets</a:t>
            </a:r>
            <a:r>
              <a:rPr lang="en-US" sz="3200" dirty="0"/>
              <a:t>/)</a:t>
            </a:r>
          </a:p>
          <a:p>
            <a:pPr>
              <a:buFont typeface="Arial" panose="020B0604020202020204" pitchFamily="34" charset="0"/>
              <a:buChar char="•"/>
            </a:pPr>
            <a:r>
              <a:rPr lang="en-US" sz="3200" dirty="0"/>
              <a:t>A Good Book (R for Data Science: </a:t>
            </a:r>
            <a:r>
              <a:rPr lang="en-US" sz="3200" dirty="0">
                <a:hlinkClick r:id="rId3"/>
              </a:rPr>
              <a:t>http://r4ds.had.co.nz/</a:t>
            </a:r>
            <a:r>
              <a:rPr lang="en-US" sz="3200" dirty="0"/>
              <a:t>)</a:t>
            </a:r>
          </a:p>
          <a:p>
            <a:pPr>
              <a:buFont typeface="Arial" panose="020B0604020202020204" pitchFamily="34" charset="0"/>
              <a:buChar char="•"/>
            </a:pPr>
            <a:r>
              <a:rPr lang="en-US" sz="3200" dirty="0"/>
              <a:t>The Internet (Stack Overflow: https://</a:t>
            </a:r>
            <a:r>
              <a:rPr lang="en-US" sz="3200" dirty="0" err="1"/>
              <a:t>stackoverflow.com</a:t>
            </a:r>
            <a:r>
              <a:rPr lang="en-US" sz="3200" dirty="0"/>
              <a:t>/)</a:t>
            </a:r>
          </a:p>
          <a:p>
            <a:pPr>
              <a:buFont typeface="Arial" panose="020B0604020202020204" pitchFamily="34" charset="0"/>
              <a:buChar char="•"/>
            </a:pPr>
            <a:endParaRPr lang="en-US" sz="3200" dirty="0"/>
          </a:p>
          <a:p>
            <a:pPr>
              <a:buFont typeface="Arial" panose="020B0604020202020204" pitchFamily="34" charset="0"/>
              <a:buChar char="•"/>
            </a:pPr>
            <a:endParaRPr lang="en-US" sz="2800" dirty="0"/>
          </a:p>
        </p:txBody>
      </p:sp>
      <p:sp>
        <p:nvSpPr>
          <p:cNvPr id="3" name="Slide Number Placeholder 2">
            <a:extLst>
              <a:ext uri="{FF2B5EF4-FFF2-40B4-BE49-F238E27FC236}">
                <a16:creationId xmlns:a16="http://schemas.microsoft.com/office/drawing/2014/main" id="{DFFCBDF8-9B3E-3A43-9A76-8CAB397CE46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pic>
        <p:nvPicPr>
          <p:cNvPr id="7" name="Picture 6">
            <a:extLst>
              <a:ext uri="{FF2B5EF4-FFF2-40B4-BE49-F238E27FC236}">
                <a16:creationId xmlns:a16="http://schemas.microsoft.com/office/drawing/2014/main" id="{08470A6D-6AD2-1F44-8815-BE06F71D17CE}"/>
              </a:ext>
            </a:extLst>
          </p:cNvPr>
          <p:cNvPicPr>
            <a:picLocks noChangeAspect="1"/>
          </p:cNvPicPr>
          <p:nvPr/>
        </p:nvPicPr>
        <p:blipFill>
          <a:blip r:embed="rId4"/>
          <a:stretch>
            <a:fillRect/>
          </a:stretch>
        </p:blipFill>
        <p:spPr>
          <a:xfrm>
            <a:off x="2547910" y="1663560"/>
            <a:ext cx="6672508" cy="3041289"/>
          </a:xfrm>
          <a:prstGeom prst="rect">
            <a:avLst/>
          </a:prstGeom>
        </p:spPr>
      </p:pic>
    </p:spTree>
    <p:extLst>
      <p:ext uri="{BB962C8B-B14F-4D97-AF65-F5344CB8AC3E}">
        <p14:creationId xmlns:p14="http://schemas.microsoft.com/office/powerpoint/2010/main" val="3635807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Learn some fundamental of coding</a:t>
            </a:r>
          </a:p>
          <a:p>
            <a:endParaRPr lang="en-US" sz="3200" dirty="0"/>
          </a:p>
          <a:p>
            <a:r>
              <a:rPr lang="en-US" sz="4000" dirty="0"/>
              <a:t>Lesson Objectives</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Install and load packages</a:t>
            </a:r>
          </a:p>
          <a:p>
            <a:pPr marL="514350" indent="-514350">
              <a:buAutoNum type="arabicPeriod"/>
            </a:pPr>
            <a:r>
              <a:rPr lang="en-US" sz="3200" dirty="0"/>
              <a:t>Import data into R</a:t>
            </a:r>
          </a:p>
          <a:p>
            <a:pPr marL="514350" indent="-514350">
              <a:buAutoNum type="arabicPeriod"/>
            </a:pPr>
            <a:r>
              <a:rPr lang="en-US" sz="3200" dirty="0"/>
              <a:t>Interact with a </a:t>
            </a:r>
            <a:r>
              <a:rPr lang="en-US" sz="3200" dirty="0" err="1"/>
              <a:t>dataframe</a:t>
            </a:r>
            <a:endParaRPr lang="en-US" sz="3200" dirty="0"/>
          </a:p>
        </p:txBody>
      </p:sp>
    </p:spTree>
    <p:extLst>
      <p:ext uri="{BB962C8B-B14F-4D97-AF65-F5344CB8AC3E}">
        <p14:creationId xmlns:p14="http://schemas.microsoft.com/office/powerpoint/2010/main" val="296003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#2</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R Markdown file: </a:t>
            </a:r>
          </a:p>
          <a:p>
            <a:pPr marL="0" indent="0">
              <a:buNone/>
            </a:pPr>
            <a:r>
              <a:rPr lang="en-US" sz="4400" dirty="0">
                <a:solidFill>
                  <a:srgbClr val="0070C0"/>
                </a:solidFill>
                <a:latin typeface="Monaco" charset="0"/>
                <a:ea typeface="Monaco" charset="0"/>
                <a:cs typeface="Monaco" charset="0"/>
              </a:rPr>
              <a:t>“02 - Importing and Exploring </a:t>
            </a:r>
            <a:r>
              <a:rPr lang="en-US" sz="4400" dirty="0" err="1">
                <a:solidFill>
                  <a:srgbClr val="0070C0"/>
                </a:solidFill>
                <a:latin typeface="Monaco" charset="0"/>
                <a:ea typeface="Monaco" charset="0"/>
                <a:cs typeface="Monaco" charset="0"/>
              </a:rPr>
              <a:t>Data.Rmd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lnSpcReduction="10000"/>
          </a:bodyPr>
          <a:lstStyle/>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endParaRPr lang="en-US" sz="3200" b="1" dirty="0"/>
          </a:p>
          <a:p>
            <a:pPr marL="0" indent="0">
              <a:buNone/>
            </a:pPr>
            <a:r>
              <a:rPr lang="en-US" sz="3200" b="1" dirty="0"/>
              <a:t>Packages</a:t>
            </a:r>
            <a:r>
              <a:rPr lang="en-US" sz="3200" dirty="0"/>
              <a:t> extend the functionality of R.  They need to be installed once per computer and loaded each session.</a:t>
            </a:r>
          </a:p>
          <a:p>
            <a:pPr marL="0" indent="0">
              <a:buNone/>
            </a:pPr>
            <a:endParaRPr lang="en-US" sz="3200" dirty="0"/>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633521" y="3512103"/>
            <a:ext cx="9251530"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b="1" dirty="0" err="1">
                  <a:latin typeface="Monaco" charset="0"/>
                  <a:ea typeface="Monaco" charset="0"/>
                  <a:cs typeface="Monaco" charset="0"/>
                </a:rPr>
                <a:t>write_csv</a:t>
              </a:r>
              <a:r>
                <a:rPr lang="en-US" sz="2800" dirty="0">
                  <a:latin typeface="Monaco" charset="0"/>
                  <a:ea typeface="Monaco" charset="0"/>
                  <a:cs typeface="Monaco" charset="0"/>
                </a:rPr>
                <a:t>(</a:t>
              </a:r>
              <a:r>
                <a:rPr lang="en-US" sz="2800" dirty="0" err="1">
                  <a:latin typeface="Monaco" charset="0"/>
                  <a:ea typeface="Monaco" charset="0"/>
                  <a:cs typeface="Monaco" charset="0"/>
                </a:rPr>
                <a:t>data_frame</a:t>
              </a:r>
              <a:r>
                <a:rPr lang="en-US" sz="2800" dirty="0">
                  <a:latin typeface="Monaco" charset="0"/>
                  <a:ea typeface="Monaco" charset="0"/>
                  <a:cs typeface="Monaco" charset="0"/>
                </a:rPr>
                <a:t>, </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file_name.csv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797947" y="588129"/>
            <a:ext cx="4754122" cy="830997"/>
          </a:xfrm>
          <a:prstGeom prst="rect">
            <a:avLst/>
          </a:prstGeom>
        </p:spPr>
        <p:txBody>
          <a:bodyPr wrap="none">
            <a:spAutoFit/>
          </a:bodyPr>
          <a:lstStyle/>
          <a:p>
            <a:r>
              <a:rPr lang="en-US" sz="4800" dirty="0"/>
              <a:t>Write data to files</a:t>
            </a:r>
          </a:p>
        </p:txBody>
      </p:sp>
      <p:grpSp>
        <p:nvGrpSpPr>
          <p:cNvPr id="21" name="Group 20"/>
          <p:cNvGrpSpPr/>
          <p:nvPr/>
        </p:nvGrpSpPr>
        <p:grpSpPr>
          <a:xfrm>
            <a:off x="2330652" y="4611449"/>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5400000" flipV="1">
              <a:off x="5814960" y="3675562"/>
              <a:ext cx="851328" cy="3221309"/>
            </a:xfrm>
            <a:prstGeom prst="rect">
              <a:avLst/>
            </a:prstGeom>
          </p:spPr>
        </p:pic>
      </p:grpSp>
      <p:grpSp>
        <p:nvGrpSpPr>
          <p:cNvPr id="34" name="Group 33"/>
          <p:cNvGrpSpPr/>
          <p:nvPr/>
        </p:nvGrpSpPr>
        <p:grpSpPr>
          <a:xfrm>
            <a:off x="3166870" y="1738082"/>
            <a:ext cx="6320737" cy="1938992"/>
            <a:chOff x="2503506" y="1733678"/>
            <a:chExt cx="6320737" cy="1938992"/>
          </a:xfrm>
        </p:grpSpPr>
        <p:sp>
          <p:nvSpPr>
            <p:cNvPr id="35" name="Rounded Rectangular Callout 34"/>
            <p:cNvSpPr/>
            <p:nvPr/>
          </p:nvSpPr>
          <p:spPr>
            <a:xfrm>
              <a:off x="2529046" y="2036262"/>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503506" y="192408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write file from</a:t>
              </a:r>
            </a:p>
            <a:p>
              <a:pPr algn="ctr"/>
              <a:endParaRPr lang="en-US" dirty="0">
                <a:solidFill>
                  <a:schemeClr val="bg1"/>
                </a:solidFill>
              </a:endParaRPr>
            </a:p>
          </p:txBody>
        </p:sp>
        <p:sp>
          <p:nvSpPr>
            <p:cNvPr id="37" name="Rounded Rectangular Callout 36"/>
            <p:cNvSpPr/>
            <p:nvPr/>
          </p:nvSpPr>
          <p:spPr>
            <a:xfrm>
              <a:off x="6781801" y="2073314"/>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6868375" y="1733678"/>
              <a:ext cx="195586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 to write to</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588421" y="4460440"/>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data_frame</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971658" y="4426783"/>
            <a:ext cx="1976823" cy="369332"/>
          </a:xfrm>
          <a:prstGeom prst="rect">
            <a:avLst/>
          </a:prstGeom>
        </p:spPr>
        <p:txBody>
          <a:bodyPr wrap="none">
            <a:spAutoFit/>
          </a:bodyPr>
          <a:lstStyle/>
          <a:p>
            <a:r>
              <a:rPr lang="en-US" dirty="0" err="1">
                <a:solidFill>
                  <a:srgbClr val="0070C0"/>
                </a:solidFill>
                <a:latin typeface="Monaco" charset="0"/>
              </a:rPr>
              <a:t>file_name.csv</a:t>
            </a:r>
            <a:endParaRPr lang="en-US" dirty="0"/>
          </a:p>
        </p:txBody>
      </p:sp>
    </p:spTree>
    <p:extLst>
      <p:ext uri="{BB962C8B-B14F-4D97-AF65-F5344CB8AC3E}">
        <p14:creationId xmlns:p14="http://schemas.microsoft.com/office/powerpoint/2010/main" val="831530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8225" y="4252972"/>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read_excel</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file_name.xlsx</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29532" y="530779"/>
            <a:ext cx="4777077" cy="830997"/>
          </a:xfrm>
          <a:prstGeom prst="rect">
            <a:avLst/>
          </a:prstGeom>
        </p:spPr>
        <p:txBody>
          <a:bodyPr wrap="none">
            <a:spAutoFit/>
          </a:bodyPr>
          <a:lstStyle/>
          <a:p>
            <a:r>
              <a:rPr lang="en-US" sz="4800" dirty="0">
                <a:ea typeface="Monaco" charset="0"/>
                <a:cs typeface="Monaco" charset="0"/>
              </a:rPr>
              <a:t>Reading Excel files</a:t>
            </a:r>
            <a:endParaRPr lang="en-US" sz="4800" dirty="0"/>
          </a:p>
        </p:txBody>
      </p:sp>
      <p:grpSp>
        <p:nvGrpSpPr>
          <p:cNvPr id="21" name="Group 20"/>
          <p:cNvGrpSpPr/>
          <p:nvPr/>
        </p:nvGrpSpPr>
        <p:grpSpPr>
          <a:xfrm>
            <a:off x="1852153" y="52565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164983" y="4971411"/>
                <a:ext cx="834614" cy="523220"/>
              </a:xfrm>
              <a:prstGeom prst="rect">
                <a:avLst/>
              </a:prstGeom>
              <a:noFill/>
            </p:spPr>
            <p:txBody>
              <a:bodyPr wrap="square" rtlCol="0">
                <a:spAutoFit/>
              </a:bodyPr>
              <a:lstStyle/>
              <a:p>
                <a:pPr algn="ctr"/>
                <a:r>
                  <a:rPr lang="en-US" sz="2800" dirty="0">
                    <a:solidFill>
                      <a:schemeClr val="tx1">
                        <a:lumMod val="65000"/>
                        <a:lumOff val="35000"/>
                      </a:schemeClr>
                    </a:solidFill>
                  </a:rPr>
                  <a:t>xlsx</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9922" y="2638533"/>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9922" y="5105551"/>
            <a:ext cx="2365216" cy="369332"/>
          </a:xfrm>
          <a:prstGeom prst="rect">
            <a:avLst/>
          </a:prstGeom>
        </p:spPr>
        <p:txBody>
          <a:bodyPr wrap="square">
            <a:spAutoFit/>
          </a:bodyPr>
          <a:lstStyle/>
          <a:p>
            <a:pPr algn="ctr"/>
            <a:r>
              <a:rPr lang="en-US" dirty="0" err="1">
                <a:solidFill>
                  <a:srgbClr val="0070C0"/>
                </a:solidFill>
                <a:latin typeface="Monaco" charset="0"/>
              </a:rPr>
              <a:t>data_frame</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24287" y="5071894"/>
            <a:ext cx="2114681" cy="369332"/>
          </a:xfrm>
          <a:prstGeom prst="rect">
            <a:avLst/>
          </a:prstGeom>
        </p:spPr>
        <p:txBody>
          <a:bodyPr wrap="none">
            <a:spAutoFit/>
          </a:bodyPr>
          <a:lstStyle/>
          <a:p>
            <a:r>
              <a:rPr lang="en-US" dirty="0" err="1">
                <a:solidFill>
                  <a:srgbClr val="0070C0"/>
                </a:solidFill>
                <a:latin typeface="Monaco" charset="0"/>
              </a:rPr>
              <a:t>file_name.xlsx</a:t>
            </a:r>
            <a:endParaRPr lang="en-US" dirty="0"/>
          </a:p>
        </p:txBody>
      </p:sp>
      <p:grpSp>
        <p:nvGrpSpPr>
          <p:cNvPr id="23" name="Group 22">
            <a:extLst>
              <a:ext uri="{FF2B5EF4-FFF2-40B4-BE49-F238E27FC236}">
                <a16:creationId xmlns:a16="http://schemas.microsoft.com/office/drawing/2014/main" id="{49752D1E-419C-454D-A0FE-8ABDA067BCC3}"/>
              </a:ext>
            </a:extLst>
          </p:cNvPr>
          <p:cNvGrpSpPr/>
          <p:nvPr/>
        </p:nvGrpSpPr>
        <p:grpSpPr>
          <a:xfrm>
            <a:off x="5318372" y="1680620"/>
            <a:ext cx="3811830" cy="655320"/>
            <a:chOff x="2080825" y="3162925"/>
            <a:chExt cx="8240130" cy="655320"/>
          </a:xfrm>
        </p:grpSpPr>
        <p:sp>
          <p:nvSpPr>
            <p:cNvPr id="24" name="Rectangle 23">
              <a:extLst>
                <a:ext uri="{FF2B5EF4-FFF2-40B4-BE49-F238E27FC236}">
                  <a16:creationId xmlns:a16="http://schemas.microsoft.com/office/drawing/2014/main" id="{B962737A-56AC-C744-8606-315B6911D2C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25A68FA-59CC-0D45-98F0-AC0DA42E6F3D}"/>
                </a:ext>
              </a:extLst>
            </p:cNvPr>
            <p:cNvSpPr txBox="1"/>
            <p:nvPr/>
          </p:nvSpPr>
          <p:spPr>
            <a:xfrm>
              <a:off x="2230953" y="3235065"/>
              <a:ext cx="8090002" cy="523220"/>
            </a:xfrm>
            <a:prstGeom prst="rect">
              <a:avLst/>
            </a:prstGeom>
            <a:noFill/>
          </p:spPr>
          <p:txBody>
            <a:bodyPr wrap="square" rtlCol="0">
              <a:spAutoFit/>
            </a:bodyPr>
            <a:lstStyle/>
            <a:p>
              <a:r>
                <a:rPr lang="en-US" sz="2800" dirty="0">
                  <a:latin typeface="Monaco" charset="0"/>
                  <a:ea typeface="Monaco" charset="0"/>
                  <a:cs typeface="Monaco" charset="0"/>
                </a:rPr>
                <a:t>library(</a:t>
              </a:r>
              <a:r>
                <a:rPr lang="en-US" sz="2800" dirty="0" err="1">
                  <a:latin typeface="Monaco" charset="0"/>
                  <a:ea typeface="Monaco" charset="0"/>
                  <a:cs typeface="Monaco" charset="0"/>
                </a:rPr>
                <a:t>readxl</a:t>
              </a:r>
              <a:r>
                <a:rPr lang="en-US" sz="2800" dirty="0">
                  <a:latin typeface="Monaco" charset="0"/>
                  <a:ea typeface="Monaco" charset="0"/>
                  <a:cs typeface="Monaco" charset="0"/>
                </a:rPr>
                <a:t>)</a:t>
              </a:r>
            </a:p>
          </p:txBody>
        </p:sp>
      </p:grpSp>
      <p:sp>
        <p:nvSpPr>
          <p:cNvPr id="5" name="TextBox 4">
            <a:extLst>
              <a:ext uri="{FF2B5EF4-FFF2-40B4-BE49-F238E27FC236}">
                <a16:creationId xmlns:a16="http://schemas.microsoft.com/office/drawing/2014/main" id="{8D8C91B5-D7E9-7E4F-A7E2-747C098AD54B}"/>
              </a:ext>
            </a:extLst>
          </p:cNvPr>
          <p:cNvSpPr txBox="1"/>
          <p:nvPr/>
        </p:nvSpPr>
        <p:spPr>
          <a:xfrm>
            <a:off x="2056603" y="1643936"/>
            <a:ext cx="3635829" cy="646331"/>
          </a:xfrm>
          <a:prstGeom prst="rect">
            <a:avLst/>
          </a:prstGeom>
          <a:noFill/>
        </p:spPr>
        <p:txBody>
          <a:bodyPr wrap="square" rtlCol="0">
            <a:spAutoFit/>
          </a:bodyPr>
          <a:lstStyle/>
          <a:p>
            <a:r>
              <a:rPr lang="en-US" sz="3600" dirty="0"/>
              <a:t>Load package</a:t>
            </a:r>
          </a:p>
        </p:txBody>
      </p:sp>
    </p:spTree>
    <p:extLst>
      <p:ext uri="{BB962C8B-B14F-4D97-AF65-F5344CB8AC3E}">
        <p14:creationId xmlns:p14="http://schemas.microsoft.com/office/powerpoint/2010/main" val="2255607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6000" y="3046306"/>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8" y="3216427"/>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grpSp>
        <p:nvGrpSpPr>
          <p:cNvPr id="6" name="Group 5">
            <a:extLst>
              <a:ext uri="{FF2B5EF4-FFF2-40B4-BE49-F238E27FC236}">
                <a16:creationId xmlns:a16="http://schemas.microsoft.com/office/drawing/2014/main" id="{2A288E15-3742-D443-956E-178B7445FDA4}"/>
              </a:ext>
            </a:extLst>
          </p:cNvPr>
          <p:cNvGrpSpPr/>
          <p:nvPr/>
        </p:nvGrpSpPr>
        <p:grpSpPr>
          <a:xfrm>
            <a:off x="6262578" y="1922080"/>
            <a:ext cx="4478961" cy="1026247"/>
            <a:chOff x="2080825" y="3162925"/>
            <a:chExt cx="8240130" cy="1026247"/>
          </a:xfrm>
        </p:grpSpPr>
        <p:sp>
          <p:nvSpPr>
            <p:cNvPr id="7" name="Rectangle 6">
              <a:extLst>
                <a:ext uri="{FF2B5EF4-FFF2-40B4-BE49-F238E27FC236}">
                  <a16:creationId xmlns:a16="http://schemas.microsoft.com/office/drawing/2014/main" id="{8E205F4D-D7D8-4F4B-9EBB-AB5DBC6E1B6D}"/>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851F076-0703-8D46-B1D0-A003434E33EE}"/>
                </a:ext>
              </a:extLst>
            </p:cNvPr>
            <p:cNvSpPr txBox="1"/>
            <p:nvPr/>
          </p:nvSpPr>
          <p:spPr>
            <a:xfrm>
              <a:off x="2230953" y="3235065"/>
              <a:ext cx="8090002" cy="954107"/>
            </a:xfrm>
            <a:prstGeom prst="rect">
              <a:avLst/>
            </a:prstGeom>
            <a:noFill/>
          </p:spPr>
          <p:txBody>
            <a:bodyPr wrap="square" rtlCol="0">
              <a:spAutoFit/>
            </a:bodyPr>
            <a:lstStyle/>
            <a:p>
              <a:r>
                <a:rPr lang="en-US" sz="2800" dirty="0">
                  <a:latin typeface="Monaco" charset="0"/>
                  <a:ea typeface="Monaco" charset="0"/>
                  <a:cs typeface="Monaco" charset="0"/>
                </a:rPr>
                <a:t>library(reticulate)</a:t>
              </a:r>
            </a:p>
          </p:txBody>
        </p:sp>
      </p:grpSp>
    </p:spTree>
    <p:extLst>
      <p:ext uri="{BB962C8B-B14F-4D97-AF65-F5344CB8AC3E}">
        <p14:creationId xmlns:p14="http://schemas.microsoft.com/office/powerpoint/2010/main" val="1234886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1121BA-B50C-E04B-9207-EEB2ADE2986F}"/>
              </a:ext>
            </a:extLst>
          </p:cNvPr>
          <p:cNvSpPr txBox="1"/>
          <p:nvPr/>
        </p:nvSpPr>
        <p:spPr>
          <a:xfrm>
            <a:off x="1823357" y="5696857"/>
            <a:ext cx="8545286" cy="707886"/>
          </a:xfrm>
          <a:prstGeom prst="rect">
            <a:avLst/>
          </a:prstGeom>
          <a:noFill/>
        </p:spPr>
        <p:txBody>
          <a:bodyPr wrap="square" rtlCol="0">
            <a:spAutoFit/>
          </a:bodyPr>
          <a:lstStyle/>
          <a:p>
            <a:pPr algn="ctr"/>
            <a:r>
              <a:rPr lang="en-US" sz="4000" dirty="0"/>
              <a:t>https://</a:t>
            </a:r>
            <a:r>
              <a:rPr lang="en-US" sz="4000" dirty="0" err="1"/>
              <a:t>forms.office.com</a:t>
            </a:r>
            <a:r>
              <a:rPr lang="en-US" sz="4000" dirty="0"/>
              <a:t>/r/</a:t>
            </a:r>
            <a:r>
              <a:rPr lang="en-US" sz="4000" dirty="0" err="1"/>
              <a:t>ntgSTKfvrv</a:t>
            </a:r>
            <a:endParaRPr lang="en-US" sz="4000" dirty="0"/>
          </a:p>
        </p:txBody>
      </p:sp>
      <p:pic>
        <p:nvPicPr>
          <p:cNvPr id="4" name="Picture 3">
            <a:extLst>
              <a:ext uri="{FF2B5EF4-FFF2-40B4-BE49-F238E27FC236}">
                <a16:creationId xmlns:a16="http://schemas.microsoft.com/office/drawing/2014/main" id="{DFB2A64C-83DE-9A4E-8712-EBA284E4429C}"/>
              </a:ext>
            </a:extLst>
          </p:cNvPr>
          <p:cNvPicPr>
            <a:picLocks noChangeAspect="1"/>
          </p:cNvPicPr>
          <p:nvPr/>
        </p:nvPicPr>
        <p:blipFill>
          <a:blip r:embed="rId2"/>
          <a:stretch>
            <a:fillRect/>
          </a:stretch>
        </p:blipFill>
        <p:spPr>
          <a:xfrm>
            <a:off x="4151085" y="1484085"/>
            <a:ext cx="3889829" cy="3889829"/>
          </a:xfrm>
          <a:prstGeom prst="rect">
            <a:avLst/>
          </a:prstGeom>
        </p:spPr>
      </p:pic>
      <p:sp>
        <p:nvSpPr>
          <p:cNvPr id="5" name="TextBox 4">
            <a:extLst>
              <a:ext uri="{FF2B5EF4-FFF2-40B4-BE49-F238E27FC236}">
                <a16:creationId xmlns:a16="http://schemas.microsoft.com/office/drawing/2014/main" id="{56D3CC2C-A4D9-654A-9028-1ED1E48BC452}"/>
              </a:ext>
            </a:extLst>
          </p:cNvPr>
          <p:cNvSpPr txBox="1"/>
          <p:nvPr/>
        </p:nvSpPr>
        <p:spPr>
          <a:xfrm>
            <a:off x="3282042" y="427856"/>
            <a:ext cx="5627914" cy="830997"/>
          </a:xfrm>
          <a:prstGeom prst="rect">
            <a:avLst/>
          </a:prstGeom>
          <a:noFill/>
        </p:spPr>
        <p:txBody>
          <a:bodyPr wrap="square" rtlCol="0">
            <a:spAutoFit/>
          </a:bodyPr>
          <a:lstStyle/>
          <a:p>
            <a:pPr algn="ctr"/>
            <a:r>
              <a:rPr lang="en-US" sz="4800" dirty="0"/>
              <a:t>Evaluation</a:t>
            </a:r>
          </a:p>
        </p:txBody>
      </p:sp>
    </p:spTree>
    <p:extLst>
      <p:ext uri="{BB962C8B-B14F-4D97-AF65-F5344CB8AC3E}">
        <p14:creationId xmlns:p14="http://schemas.microsoft.com/office/powerpoint/2010/main" val="3453727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2A2254F-D100-3F44-B0FC-32A5D4092B87}"/>
              </a:ext>
            </a:extLst>
          </p:cNvPr>
          <p:cNvPicPr>
            <a:picLocks noChangeAspect="1"/>
          </p:cNvPicPr>
          <p:nvPr/>
        </p:nvPicPr>
        <p:blipFill>
          <a:blip r:embed="rId3"/>
          <a:stretch>
            <a:fillRect/>
          </a:stretch>
        </p:blipFill>
        <p:spPr>
          <a:xfrm>
            <a:off x="1519770" y="3346087"/>
            <a:ext cx="5245100" cy="2082800"/>
          </a:xfrm>
          <a:prstGeom prst="rect">
            <a:avLst/>
          </a:prstGeom>
        </p:spPr>
      </p:pic>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grpSp>
        <p:nvGrpSpPr>
          <p:cNvPr id="9" name="Group 8">
            <a:extLst>
              <a:ext uri="{FF2B5EF4-FFF2-40B4-BE49-F238E27FC236}">
                <a16:creationId xmlns:a16="http://schemas.microsoft.com/office/drawing/2014/main" id="{AD741B97-808F-E94C-AC75-7056F05843D2}"/>
              </a:ext>
            </a:extLst>
          </p:cNvPr>
          <p:cNvGrpSpPr/>
          <p:nvPr/>
        </p:nvGrpSpPr>
        <p:grpSpPr>
          <a:xfrm>
            <a:off x="7599058" y="1612061"/>
            <a:ext cx="2922970" cy="1938992"/>
            <a:chOff x="4422679" y="2350827"/>
            <a:chExt cx="2922970" cy="1938992"/>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350827"/>
              <a:ext cx="271801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press play button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7713132" y="4937075"/>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7713132" y="4801255"/>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below</a:t>
            </a:r>
          </a:p>
          <a:p>
            <a:pPr algn="ctr"/>
            <a:endParaRPr lang="en-US" dirty="0">
              <a:solidFill>
                <a:schemeClr val="bg1"/>
              </a:solidFill>
            </a:endParaRPr>
          </a:p>
        </p:txBody>
      </p:sp>
    </p:spTree>
    <p:extLst>
      <p:ext uri="{BB962C8B-B14F-4D97-AF65-F5344CB8AC3E}">
        <p14:creationId xmlns:p14="http://schemas.microsoft.com/office/powerpoint/2010/main" val="199113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2FFA-B2A7-5846-9825-16537C9F216C}"/>
              </a:ext>
            </a:extLst>
          </p:cNvPr>
          <p:cNvSpPr>
            <a:spLocks noGrp="1"/>
          </p:cNvSpPr>
          <p:nvPr>
            <p:ph type="title"/>
          </p:nvPr>
        </p:nvSpPr>
        <p:spPr/>
        <p:txBody>
          <a:bodyPr/>
          <a:lstStyle/>
          <a:p>
            <a:r>
              <a:rPr lang="en-US" dirty="0"/>
              <a:t>Common arithmetic operations</a:t>
            </a:r>
          </a:p>
        </p:txBody>
      </p:sp>
      <p:pic>
        <p:nvPicPr>
          <p:cNvPr id="6" name="Picture 5">
            <a:extLst>
              <a:ext uri="{FF2B5EF4-FFF2-40B4-BE49-F238E27FC236}">
                <a16:creationId xmlns:a16="http://schemas.microsoft.com/office/drawing/2014/main" id="{39842D64-130C-6D4D-80B4-8343E88E5318}"/>
              </a:ext>
            </a:extLst>
          </p:cNvPr>
          <p:cNvPicPr>
            <a:picLocks noChangeAspect="1"/>
          </p:cNvPicPr>
          <p:nvPr/>
        </p:nvPicPr>
        <p:blipFill>
          <a:blip r:embed="rId2"/>
          <a:stretch>
            <a:fillRect/>
          </a:stretch>
        </p:blipFill>
        <p:spPr>
          <a:xfrm>
            <a:off x="3134614" y="2177143"/>
            <a:ext cx="5499100" cy="4572000"/>
          </a:xfrm>
          <a:prstGeom prst="rect">
            <a:avLst/>
          </a:prstGeom>
        </p:spPr>
      </p:pic>
    </p:spTree>
    <p:extLst>
      <p:ext uri="{BB962C8B-B14F-4D97-AF65-F5344CB8AC3E}">
        <p14:creationId xmlns:p14="http://schemas.microsoft.com/office/powerpoint/2010/main" val="1368905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B572-D390-7147-824F-E332E4274E2B}"/>
              </a:ext>
            </a:extLst>
          </p:cNvPr>
          <p:cNvSpPr>
            <a:spLocks noGrp="1"/>
          </p:cNvSpPr>
          <p:nvPr>
            <p:ph type="title"/>
          </p:nvPr>
        </p:nvSpPr>
        <p:spPr/>
        <p:txBody>
          <a:bodyPr/>
          <a:lstStyle/>
          <a:p>
            <a:r>
              <a:rPr lang="en-US" dirty="0"/>
              <a:t>Don’t forget those math rules</a:t>
            </a:r>
          </a:p>
        </p:txBody>
      </p:sp>
      <p:pic>
        <p:nvPicPr>
          <p:cNvPr id="4" name="Picture 3">
            <a:extLst>
              <a:ext uri="{FF2B5EF4-FFF2-40B4-BE49-F238E27FC236}">
                <a16:creationId xmlns:a16="http://schemas.microsoft.com/office/drawing/2014/main" id="{AD484E47-6236-AA41-9679-982FD318C41E}"/>
              </a:ext>
            </a:extLst>
          </p:cNvPr>
          <p:cNvPicPr>
            <a:picLocks noChangeAspect="1"/>
          </p:cNvPicPr>
          <p:nvPr/>
        </p:nvPicPr>
        <p:blipFill>
          <a:blip r:embed="rId2"/>
          <a:stretch>
            <a:fillRect/>
          </a:stretch>
        </p:blipFill>
        <p:spPr>
          <a:xfrm>
            <a:off x="3255264" y="2084832"/>
            <a:ext cx="5257800" cy="4406900"/>
          </a:xfrm>
          <a:prstGeom prst="rect">
            <a:avLst/>
          </a:prstGeom>
        </p:spPr>
      </p:pic>
    </p:spTree>
    <p:extLst>
      <p:ext uri="{BB962C8B-B14F-4D97-AF65-F5344CB8AC3E}">
        <p14:creationId xmlns:p14="http://schemas.microsoft.com/office/powerpoint/2010/main" val="2128161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p:txBody>
      </p:sp>
      <p:grpSp>
        <p:nvGrpSpPr>
          <p:cNvPr id="9" name="Group 8">
            <a:extLst>
              <a:ext uri="{FF2B5EF4-FFF2-40B4-BE49-F238E27FC236}">
                <a16:creationId xmlns:a16="http://schemas.microsoft.com/office/drawing/2014/main" id="{35C887FB-8F35-DC44-95CD-5059EB25E786}"/>
              </a:ext>
            </a:extLst>
          </p:cNvPr>
          <p:cNvGrpSpPr/>
          <p:nvPr/>
        </p:nvGrpSpPr>
        <p:grpSpPr>
          <a:xfrm>
            <a:off x="6684578" y="5029434"/>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84579" y="3429000"/>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329807" y="3428997"/>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pic>
        <p:nvPicPr>
          <p:cNvPr id="20" name="Picture 19">
            <a:extLst>
              <a:ext uri="{FF2B5EF4-FFF2-40B4-BE49-F238E27FC236}">
                <a16:creationId xmlns:a16="http://schemas.microsoft.com/office/drawing/2014/main" id="{F79953C6-31C3-D24D-8A71-B851A05F4AC2}"/>
              </a:ext>
            </a:extLst>
          </p:cNvPr>
          <p:cNvPicPr>
            <a:picLocks noChangeAspect="1"/>
          </p:cNvPicPr>
          <p:nvPr/>
        </p:nvPicPr>
        <p:blipFill>
          <a:blip r:embed="rId3"/>
          <a:stretch>
            <a:fillRect/>
          </a:stretch>
        </p:blipFill>
        <p:spPr>
          <a:xfrm>
            <a:off x="1752600" y="3610647"/>
            <a:ext cx="3581400" cy="2336800"/>
          </a:xfrm>
          <a:prstGeom prst="rect">
            <a:avLst/>
          </a:prstGeom>
        </p:spPr>
      </p:pic>
    </p:spTree>
    <p:extLst>
      <p:ext uri="{BB962C8B-B14F-4D97-AF65-F5344CB8AC3E}">
        <p14:creationId xmlns:p14="http://schemas.microsoft.com/office/powerpoint/2010/main" val="3974756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AA344CEA-018E-F444-8E1A-EF25F2B56E4A}"/>
              </a:ext>
            </a:extLst>
          </p:cNvPr>
          <p:cNvPicPr>
            <a:picLocks noChangeAspect="1"/>
          </p:cNvPicPr>
          <p:nvPr/>
        </p:nvPicPr>
        <p:blipFill>
          <a:blip r:embed="rId3"/>
          <a:stretch>
            <a:fillRect/>
          </a:stretch>
        </p:blipFill>
        <p:spPr>
          <a:xfrm>
            <a:off x="1604264" y="4332024"/>
            <a:ext cx="8788400" cy="2413000"/>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container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19520</TotalTime>
  <Words>3530</Words>
  <Application>Microsoft Macintosh PowerPoint</Application>
  <PresentationFormat>Widescreen</PresentationFormat>
  <Paragraphs>392</Paragraphs>
  <Slides>37</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Monaco</vt:lpstr>
      <vt:lpstr>Tw Cen MT</vt:lpstr>
      <vt:lpstr>Tw Cen MT Condensed</vt:lpstr>
      <vt:lpstr>Wingdings 3</vt:lpstr>
      <vt:lpstr>Integral</vt:lpstr>
      <vt:lpstr>Coding Basics and Importing Data</vt:lpstr>
      <vt:lpstr>PowerPoint Presentation</vt:lpstr>
      <vt:lpstr>The Basics of Coding </vt:lpstr>
      <vt:lpstr>The Basics of Coding:  Calculation</vt:lpstr>
      <vt:lpstr>Common arithmetic operations</vt:lpstr>
      <vt:lpstr>Don’t forget those math rules</vt:lpstr>
      <vt:lpstr>The Basics of Coding:  Functions</vt:lpstr>
      <vt:lpstr>Putting Functions to Work</vt:lpstr>
      <vt:lpstr>The Basics of Coding:  Objects</vt:lpstr>
      <vt:lpstr>Checking the contents of an object</vt:lpstr>
      <vt:lpstr>Bending objects to your will</vt:lpstr>
      <vt:lpstr>Your Turn #1 </vt:lpstr>
      <vt:lpstr>Common functions: combine values into a vector</vt:lpstr>
      <vt:lpstr>Common functions: simple statistics</vt:lpstr>
      <vt:lpstr>How do I find out more about functions?</vt:lpstr>
      <vt:lpstr>Importing Data</vt:lpstr>
      <vt:lpstr>PowerPoint Presentation</vt:lpstr>
      <vt:lpstr>PowerPoint Presentation</vt:lpstr>
      <vt:lpstr>PowerPoint Presentation</vt:lpstr>
      <vt:lpstr>PowerPoint Presentation</vt:lpstr>
      <vt:lpstr>Dataframes:  Beyond the Vector</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657</cp:revision>
  <cp:lastPrinted>2019-02-19T22:36:37Z</cp:lastPrinted>
  <dcterms:created xsi:type="dcterms:W3CDTF">2018-02-01T22:00:01Z</dcterms:created>
  <dcterms:modified xsi:type="dcterms:W3CDTF">2021-10-28T21:21:30Z</dcterms:modified>
</cp:coreProperties>
</file>